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70" r:id="rId3"/>
    <p:sldId id="271" r:id="rId4"/>
    <p:sldId id="273" r:id="rId5"/>
    <p:sldId id="2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 autoAdjust="0"/>
    <p:restoredTop sz="92140" autoAdjust="0"/>
  </p:normalViewPr>
  <p:slideViewPr>
    <p:cSldViewPr snapToGrid="0">
      <p:cViewPr varScale="1">
        <p:scale>
          <a:sx n="59" d="100"/>
          <a:sy n="59" d="100"/>
        </p:scale>
        <p:origin x="600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7/23/18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7/23/18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82DF-51A2-6148-806F-1D701B14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900"/>
          <a:stretch/>
        </p:blipFill>
        <p:spPr>
          <a:xfrm>
            <a:off x="0" y="-1614005"/>
            <a:ext cx="12192000" cy="63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7/23/18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7/23/18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7/23/18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 and Variance Tradeoff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Chris Kuo, Ph.D.| 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8797-33B9-254F-9B2A-CAD21A6A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vs.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7114F3-808D-4947-9D1C-C98DD270F4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062" y="1714499"/>
                <a:ext cx="10937630" cy="49324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dirty="0">
                    <a:ea typeface="Cambria Math" panose="02040503050406030204" pitchFamily="18" charset="0"/>
                  </a:rPr>
                  <a:t>error term, or the irreducible error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Typically we build one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Expected squared predicted error is: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Now assume we repeat the model building process to build many models. Each time the new data are re-sampled from the original data. 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          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             </m:t>
                      </m:r>
                      <m:r>
                        <a:rPr lang="en-US" sz="24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𝑉𝑎𝑟𝑖𝑎𝑛𝑐𝑒</m:t>
                      </m:r>
                      <m:r>
                        <a:rPr lang="en-US" sz="24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𝐼𝑟𝑟𝑒𝑑𝑢𝑐𝑖𝑏𝑙𝑒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7114F3-808D-4947-9D1C-C98DD270F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062" y="1714499"/>
                <a:ext cx="10937630" cy="4932485"/>
              </a:xfrm>
              <a:blipFill>
                <a:blip r:embed="rId2"/>
                <a:stretch>
                  <a:fillRect l="-579" t="-771" b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66FF3915-3A55-E04A-A296-70C20AD5B13C}"/>
              </a:ext>
            </a:extLst>
          </p:cNvPr>
          <p:cNvSpPr/>
          <p:nvPr/>
        </p:nvSpPr>
        <p:spPr>
          <a:xfrm rot="16200000">
            <a:off x="4346563" y="4741920"/>
            <a:ext cx="288858" cy="2166660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DD14064-A6EC-174A-9E7C-AD8D4F919DA1}"/>
              </a:ext>
            </a:extLst>
          </p:cNvPr>
          <p:cNvSpPr/>
          <p:nvPr/>
        </p:nvSpPr>
        <p:spPr>
          <a:xfrm rot="16200000">
            <a:off x="7479551" y="4357987"/>
            <a:ext cx="294722" cy="29286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4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AD4915-7FE6-D948-A80F-8DF44291C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6" t="8685" r="1123"/>
          <a:stretch/>
        </p:blipFill>
        <p:spPr>
          <a:xfrm>
            <a:off x="2776457" y="754149"/>
            <a:ext cx="5885411" cy="61038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623D6-55CD-C547-9F0B-DDC9875FAA76}"/>
              </a:ext>
            </a:extLst>
          </p:cNvPr>
          <p:cNvSpPr txBox="1"/>
          <p:nvPr/>
        </p:nvSpPr>
        <p:spPr>
          <a:xfrm>
            <a:off x="2959339" y="83125"/>
            <a:ext cx="2892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C88BD-5336-E94B-BD69-E84C16CEE9AE}"/>
              </a:ext>
            </a:extLst>
          </p:cNvPr>
          <p:cNvSpPr txBox="1"/>
          <p:nvPr/>
        </p:nvSpPr>
        <p:spPr>
          <a:xfrm>
            <a:off x="5868793" y="83125"/>
            <a:ext cx="2873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Variance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EA8A5-5D34-EE47-9017-D5FF73BA4AF4}"/>
              </a:ext>
            </a:extLst>
          </p:cNvPr>
          <p:cNvSpPr txBox="1"/>
          <p:nvPr/>
        </p:nvSpPr>
        <p:spPr>
          <a:xfrm>
            <a:off x="649778" y="1871516"/>
            <a:ext cx="199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Bias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8DFB6-B153-7D44-A670-1891664BD351}"/>
              </a:ext>
            </a:extLst>
          </p:cNvPr>
          <p:cNvSpPr txBox="1"/>
          <p:nvPr/>
        </p:nvSpPr>
        <p:spPr>
          <a:xfrm>
            <a:off x="649777" y="5099731"/>
            <a:ext cx="199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Bias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097C02-1986-8C41-99C3-D21A5E74671E}"/>
              </a:ext>
            </a:extLst>
          </p:cNvPr>
          <p:cNvSpPr txBox="1"/>
          <p:nvPr/>
        </p:nvSpPr>
        <p:spPr>
          <a:xfrm>
            <a:off x="9031778" y="4449763"/>
            <a:ext cx="199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</a:rPr>
              <a:t>Bias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C07040-2EBC-3843-80BD-C906318164F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165571" y="4742151"/>
            <a:ext cx="1866207" cy="2565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B5EF31E-16F0-FD4D-8BBE-D117753BCA92}"/>
              </a:ext>
            </a:extLst>
          </p:cNvPr>
          <p:cNvSpPr/>
          <p:nvPr/>
        </p:nvSpPr>
        <p:spPr>
          <a:xfrm>
            <a:off x="6112933" y="3776133"/>
            <a:ext cx="1327827" cy="1343070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D686D9EF-26DD-8746-9709-FEA48617291D}"/>
              </a:ext>
            </a:extLst>
          </p:cNvPr>
          <p:cNvSpPr/>
          <p:nvPr/>
        </p:nvSpPr>
        <p:spPr>
          <a:xfrm rot="4915709">
            <a:off x="6879752" y="3832666"/>
            <a:ext cx="346415" cy="661461"/>
          </a:xfrm>
          <a:prstGeom prst="leftBrac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7CE335-D8B1-B54F-9018-9EE41CB8AAAC}"/>
              </a:ext>
            </a:extLst>
          </p:cNvPr>
          <p:cNvCxnSpPr>
            <a:cxnSpLocks/>
          </p:cNvCxnSpPr>
          <p:nvPr/>
        </p:nvCxnSpPr>
        <p:spPr>
          <a:xfrm>
            <a:off x="6739467" y="4449763"/>
            <a:ext cx="426104" cy="942355"/>
          </a:xfrm>
          <a:prstGeom prst="line">
            <a:avLst/>
          </a:prstGeom>
          <a:ln w="63500">
            <a:solidFill>
              <a:srgbClr val="FFFF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94F0750-AF34-AA43-825C-AF01A6331B80}"/>
              </a:ext>
            </a:extLst>
          </p:cNvPr>
          <p:cNvSpPr txBox="1"/>
          <p:nvPr/>
        </p:nvSpPr>
        <p:spPr>
          <a:xfrm>
            <a:off x="9031780" y="3467631"/>
            <a:ext cx="199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Variance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B7DAEF-4744-0C41-8374-E1BCC4C96868}"/>
              </a:ext>
            </a:extLst>
          </p:cNvPr>
          <p:cNvCxnSpPr/>
          <p:nvPr/>
        </p:nvCxnSpPr>
        <p:spPr>
          <a:xfrm flipV="1">
            <a:off x="7440760" y="3776133"/>
            <a:ext cx="1432307" cy="27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34B4BD-6F09-2F45-9223-3050630CCF0C}"/>
              </a:ext>
            </a:extLst>
          </p:cNvPr>
          <p:cNvCxnSpPr>
            <a:cxnSpLocks/>
          </p:cNvCxnSpPr>
          <p:nvPr/>
        </p:nvCxnSpPr>
        <p:spPr>
          <a:xfrm flipH="1">
            <a:off x="5868793" y="5478367"/>
            <a:ext cx="1296778" cy="709778"/>
          </a:xfrm>
          <a:prstGeom prst="line">
            <a:avLst/>
          </a:prstGeom>
          <a:ln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AE05F2-EDBF-0E4E-9EA5-842C9E939A31}"/>
                  </a:ext>
                </a:extLst>
              </p:cNvPr>
              <p:cNvSpPr txBox="1"/>
              <p:nvPr/>
            </p:nvSpPr>
            <p:spPr>
              <a:xfrm>
                <a:off x="5249099" y="3467631"/>
                <a:ext cx="798021" cy="547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AE05F2-EDBF-0E4E-9EA5-842C9E939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99" y="3467631"/>
                <a:ext cx="798021" cy="547458"/>
              </a:xfrm>
              <a:prstGeom prst="rect">
                <a:avLst/>
              </a:prstGeom>
              <a:blipFill>
                <a:blip r:embed="rId3"/>
                <a:stretch>
                  <a:fillRect l="-7813" t="-4545" r="-2031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F49D41-7362-C84A-A9B4-77404B6078FB}"/>
                  </a:ext>
                </a:extLst>
              </p:cNvPr>
              <p:cNvSpPr txBox="1"/>
              <p:nvPr/>
            </p:nvSpPr>
            <p:spPr>
              <a:xfrm>
                <a:off x="5314912" y="6188145"/>
                <a:ext cx="7980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F49D41-7362-C84A-A9B4-77404B607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12" y="6188145"/>
                <a:ext cx="798021" cy="523220"/>
              </a:xfrm>
              <a:prstGeom prst="rect">
                <a:avLst/>
              </a:prstGeom>
              <a:blipFill>
                <a:blip r:embed="rId4"/>
                <a:stretch>
                  <a:fillRect l="-7813" r="-1875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F74DC1-7E95-E54C-8571-B0BF15AC1117}"/>
              </a:ext>
            </a:extLst>
          </p:cNvPr>
          <p:cNvCxnSpPr>
            <a:cxnSpLocks/>
          </p:cNvCxnSpPr>
          <p:nvPr/>
        </p:nvCxnSpPr>
        <p:spPr>
          <a:xfrm flipH="1" flipV="1">
            <a:off x="5954220" y="4015089"/>
            <a:ext cx="695969" cy="432580"/>
          </a:xfrm>
          <a:prstGeom prst="line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1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2098-89C6-0E43-9FBB-295FC25C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vs. 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8B14-97DB-C340-B069-D4EA1E1E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56" y="1514927"/>
            <a:ext cx="6994072" cy="51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46055-FDBB-CE49-884F-4BF0564D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30" y="1470461"/>
            <a:ext cx="7651270" cy="5244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41B87-DEB6-6B43-A8ED-21D804C5BE6E}"/>
              </a:ext>
            </a:extLst>
          </p:cNvPr>
          <p:cNvSpPr txBox="1"/>
          <p:nvPr/>
        </p:nvSpPr>
        <p:spPr>
          <a:xfrm>
            <a:off x="435429" y="164502"/>
            <a:ext cx="11321142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Overfitting -- Fit a particular dataset too well and lose the generality to other new data</a:t>
            </a:r>
          </a:p>
        </p:txBody>
      </p:sp>
    </p:spTree>
    <p:extLst>
      <p:ext uri="{BB962C8B-B14F-4D97-AF65-F5344CB8AC3E}">
        <p14:creationId xmlns:p14="http://schemas.microsoft.com/office/powerpoint/2010/main" val="9816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16x9</Template>
  <TotalTime>3155</TotalTime>
  <Words>140</Words>
  <Application>Microsoft Macintosh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Cambria Math</vt:lpstr>
      <vt:lpstr>Science Project 16x9</vt:lpstr>
      <vt:lpstr>Bias and Variance Tradeoff</vt:lpstr>
      <vt:lpstr>Bias vs. Variance</vt:lpstr>
      <vt:lpstr>PowerPoint Presentation</vt:lpstr>
      <vt:lpstr>Bias vs. Variance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Chris Kuo</dc:creator>
  <cp:lastModifiedBy>Chris Kuo</cp:lastModifiedBy>
  <cp:revision>75</cp:revision>
  <dcterms:created xsi:type="dcterms:W3CDTF">2018-03-24T21:31:47Z</dcterms:created>
  <dcterms:modified xsi:type="dcterms:W3CDTF">2018-07-24T01:21:47Z</dcterms:modified>
</cp:coreProperties>
</file>